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4" r:id="rId2"/>
    <p:sldId id="286" r:id="rId3"/>
    <p:sldId id="285" r:id="rId4"/>
    <p:sldId id="311" r:id="rId5"/>
    <p:sldId id="316" r:id="rId6"/>
    <p:sldId id="314" r:id="rId7"/>
    <p:sldId id="318" r:id="rId8"/>
    <p:sldId id="324" r:id="rId9"/>
    <p:sldId id="325" r:id="rId10"/>
    <p:sldId id="27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FF"/>
    <a:srgbClr val="0066FF"/>
    <a:srgbClr val="FF3300"/>
    <a:srgbClr val="FCDF0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91" autoAdjust="0"/>
    <p:restoredTop sz="95577" autoAdjust="0"/>
  </p:normalViewPr>
  <p:slideViewPr>
    <p:cSldViewPr>
      <p:cViewPr varScale="1">
        <p:scale>
          <a:sx n="69" d="100"/>
          <a:sy n="69" d="100"/>
        </p:scale>
        <p:origin x="11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0F7E2-FB43-44E7-9124-6237633D9D81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FC7D2-A925-4A18-BF49-EF1A9C1972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243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C7D2-A925-4A18-BF49-EF1A9C19729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C7D2-A925-4A18-BF49-EF1A9C19729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C7D2-A925-4A18-BF49-EF1A9C19729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C7D2-A925-4A18-BF49-EF1A9C197294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C7D2-A925-4A18-BF49-EF1A9C19729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C7D2-A925-4A18-BF49-EF1A9C197294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C7D2-A925-4A18-BF49-EF1A9C197294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C7D2-A925-4A18-BF49-EF1A9C19729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8204B-B4B8-435C-9108-5CA4FF32DD93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7C3B3CF-40F4-43B4-8145-CDF3F72DE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E5602-BA0C-46A6-A378-2B6CBD7C80FC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4953B-6D94-4409-BE8A-874BE0E2D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E1810-DDBC-4DDF-B08E-AA5457EA6B25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922EE-A89F-4537-A2AA-4DCFFE6A3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E00D4-1DFC-44E1-9341-CDE4CB09482F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BBA9-C2A8-4BF5-B2F8-05047F56F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6844-F972-424E-BB33-7929B3F7D3B8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459E8-2D56-4435-9426-90E788F70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B40EB-BF57-4B91-98A5-9E57EDF85CE1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893CC-E342-4F63-BB04-0178AEAC5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947D801-6196-4A58-A760-4A7610CA9F85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3F1C3E9-A309-40E0-B5BA-7F513D7C03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B1741-9DB3-4822-BD30-03F6D5515CC5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F02D8-0A35-4DBF-A392-11E114611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8B53D-FA11-4034-8863-0DCCE9111791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0F346-0DC0-4FB3-B1CE-8F33C9E9C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4E198-BCF9-4199-B822-601331A7016E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3BAC7-3B1C-4193-BF32-AA781CDA5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A4DFD-9CB9-46B9-AFA3-949537A5DEB5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E0986-1E14-44BD-9681-118F20141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81369CC0-1240-418F-A097-077EB72AC890}" type="datetimeFigureOut">
              <a:rPr lang="ru-RU"/>
              <a:pPr>
                <a:defRPr/>
              </a:pPr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9B14595-CE46-42AE-8504-C61B5FE9DB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04" r:id="rId2"/>
    <p:sldLayoutId id="2147483705" r:id="rId3"/>
    <p:sldLayoutId id="2147483706" r:id="rId4"/>
    <p:sldLayoutId id="2147483713" r:id="rId5"/>
    <p:sldLayoutId id="2147483714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itchFamily="18" charset="0"/>
        <a:buChar char="▫"/>
        <a:defRPr sz="2000" kern="1200">
          <a:solidFill>
            <a:srgbClr val="C32D2E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>
          <a:xfrm>
            <a:off x="179388" y="857232"/>
            <a:ext cx="8229600" cy="1857388"/>
          </a:xfrm>
        </p:spPr>
        <p:txBody>
          <a:bodyPr/>
          <a:lstStyle/>
          <a:p>
            <a:pPr eaLnBrk="1" hangingPunct="1"/>
            <a:r>
              <a:rPr lang="ru-RU" sz="3600" dirty="0" smtClean="0">
                <a:latin typeface="Arial" charset="0"/>
              </a:rPr>
              <a:t>Совершенствование педагогического мастерства учителей гимназии через самообразовательную деятельность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0"/>
            <a:ext cx="8229600" cy="3000372"/>
          </a:xfrm>
        </p:spPr>
        <p:txBody>
          <a:bodyPr/>
          <a:lstStyle/>
          <a:p>
            <a:pPr>
              <a:buNone/>
            </a:pPr>
            <a:r>
              <a:rPr lang="ru-RU" sz="4400" b="1" smtClean="0">
                <a:solidFill>
                  <a:schemeClr val="bg1"/>
                </a:solidFill>
              </a:rPr>
              <a:t>"</a:t>
            </a:r>
            <a:r>
              <a:rPr lang="ru-RU" sz="4400" b="1" dirty="0">
                <a:solidFill>
                  <a:schemeClr val="bg1"/>
                </a:solidFill>
              </a:rPr>
              <a:t>Самообразования учителя </a:t>
            </a:r>
            <a:r>
              <a:rPr lang="ru-RU" sz="4400" b="1">
                <a:solidFill>
                  <a:schemeClr val="bg1"/>
                </a:solidFill>
              </a:rPr>
              <a:t>как </a:t>
            </a:r>
            <a:r>
              <a:rPr lang="ru-RU" sz="4400" b="1" smtClean="0">
                <a:solidFill>
                  <a:schemeClr val="bg1"/>
                </a:solidFill>
              </a:rPr>
              <a:t>ресурс </a:t>
            </a:r>
            <a:r>
              <a:rPr lang="ru-RU" sz="4400" b="1" dirty="0">
                <a:solidFill>
                  <a:schemeClr val="bg1"/>
                </a:solidFill>
              </a:rPr>
              <a:t>эффективной подготовки учащихся к успешной сдачи ОГЭ и ЕГЭ по химии» </a:t>
            </a:r>
            <a:endParaRPr lang="ru-RU" sz="4400" dirty="0" smtClean="0">
              <a:solidFill>
                <a:schemeClr val="bg1"/>
              </a:solidFill>
            </a:endParaRPr>
          </a:p>
          <a:p>
            <a:pPr algn="ctr" eaLnBrk="1" hangingPunct="1">
              <a:buNone/>
              <a:defRPr/>
            </a:pPr>
            <a:endParaRPr lang="ru-RU" sz="4400" b="1" i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5124" name="Picture 3" descr="C:\Documents and Settings\Варанкина\Мои документы\картинки\школьная\02d9e7a4b8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2536134"/>
            <a:ext cx="4714876" cy="453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546100" y="4600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250825" y="4292600"/>
            <a:ext cx="3457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2214546" y="5929330"/>
            <a:ext cx="32861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C000"/>
                </a:solidFill>
              </a:rPr>
              <a:t>26.05.2020года</a:t>
            </a:r>
            <a:endParaRPr lang="ru-RU" sz="2800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500042"/>
            <a:ext cx="77867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Образование только тогда считается законченным, когда человек становиться способным к дальнейшему саморазвитию </a:t>
            </a:r>
            <a:r>
              <a:rPr lang="ru-RU" sz="4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defRPr/>
            </a:pPr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 А. </a:t>
            </a:r>
            <a:r>
              <a:rPr lang="ru-RU" sz="28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Дистервег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5" name="Picture 2" descr="C:\Documents and Settings\Варанкина\Мои документы\оформление\1222791401_c41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479504"/>
            <a:ext cx="2357454" cy="3191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Варанкина\Мои документы\оформление\dfb121ce78a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170169"/>
            <a:ext cx="2571752" cy="233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dirty="0" smtClean="0">
                <a:latin typeface="Arial" charset="0"/>
              </a:rPr>
              <a:t>«Учитель живет до тех пор, пока учится, как только он перестаёт учиться, в нём умирает учитель"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4294967295"/>
          </p:nvPr>
        </p:nvSpPr>
        <p:spPr>
          <a:xfrm>
            <a:off x="107950" y="333375"/>
            <a:ext cx="8578850" cy="6240463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dirty="0" smtClean="0"/>
              <a:t> </a:t>
            </a:r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</a:rPr>
              <a:t>«Учитель живёт до тех пор, пока учится, как только он перестает учиться, в нём умирает учитель»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455738" y="4076700"/>
            <a:ext cx="7077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192588" y="4384675"/>
            <a:ext cx="5348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903663" y="4673600"/>
            <a:ext cx="4052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195513" y="4652963"/>
            <a:ext cx="4897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51521" y="4443413"/>
            <a:ext cx="410445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i="1" dirty="0">
                <a:solidFill>
                  <a:srgbClr val="FFC000"/>
                </a:solidFill>
              </a:rPr>
              <a:t>К.Д.Ушинский</a:t>
            </a:r>
          </a:p>
        </p:txBody>
      </p:sp>
      <p:pic>
        <p:nvPicPr>
          <p:cNvPr id="9" name="Picture 3" descr="C:\Documents and Settings\Варанкина\Мои документы\картинки\школьная\02d9e7a4b8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772538"/>
            <a:ext cx="4500563" cy="408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8243888" cy="2420938"/>
          </a:xfrm>
        </p:spPr>
        <p:txBody>
          <a:bodyPr/>
          <a:lstStyle/>
          <a:p>
            <a:pPr algn="ctr" eaLnBrk="1" hangingPunct="1">
              <a:buFont typeface="Georgia" pitchFamily="18" charset="0"/>
              <a:buNone/>
              <a:defRPr/>
            </a:pPr>
            <a:r>
              <a:rPr lang="ru-RU" sz="4000" b="1" dirty="0" smtClean="0">
                <a:latin typeface="Arial" charset="0"/>
              </a:rPr>
              <a:t>  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ЦЕЛЬ </a:t>
            </a:r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выступления: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  <a:p>
            <a:pPr algn="ctr" eaLnBrk="1" hangingPunct="1">
              <a:buFont typeface="Georgia" pitchFamily="18" charset="0"/>
              <a:buNone/>
              <a:defRPr/>
            </a:pPr>
            <a:r>
              <a:rPr lang="ru-RU" sz="4000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выявить влияние самообразования на педагогическое мастерство и профессиональный рост учителя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6120680"/>
          </a:xfrm>
        </p:spPr>
        <p:txBody>
          <a:bodyPr/>
          <a:lstStyle/>
          <a:p>
            <a:pPr algn="ctr">
              <a:defRPr/>
            </a:pPr>
            <a:r>
              <a:rPr lang="ru-RU" b="1" i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Самообразование</a:t>
            </a:r>
            <a:r>
              <a:rPr lang="ru-RU" sz="3200" b="1" i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это целенаправленная работа педагога по расширению и углублению своих теоретических знаний, совершенствованию имеющихся и приобретению новых профессиональных навыков и умений в свете современных требований педагогической и психологической наук.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Варанкина\Мои документы\картинки\школьная\02d9e7a4b8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8073" y="4286256"/>
            <a:ext cx="274592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857256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Мотивы, побуждающие учителя к самообразованию</a:t>
            </a:r>
            <a:r>
              <a:rPr lang="ru-RU" sz="2000" b="1" i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Ежедневная работа с информацией. Готовясь к уроку, выступлению, родительскому собранию, классному часу, общешкольному мероприятию, олимпиаде и др. у учителя возникает необходимость поиска и анализа новой информации.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Желание творчества. Учитель – профессия творческая. Творческий человек не сможет из года в год работать по одному и тому же пожелтевшему поурочному плану или сценарию, читать одни и те же доклады.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Стремительный рост современной науки. Особенно психологии и педагогики. В эпоху автомобилей негоже пользоваться телегой.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Изменения, происходящие в жизни общества. Эти изменения в первую очередь отражаются на учениках, формируют их мировоззрение, и соответственно, очень часто, формируют образ учителя как «несовременного человека»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Конкуренция. Не секрет, что многие родители, приводя ребенка в школу, просятся в класс к конкретному учителю, предметнику или классному руководителю.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Общественное мнение. Учителю не безразлично, считают его «хорошим» или «плохим».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Материальное стимулирование.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Интерес. Как человек, который ежедневно учит, не будет постоянно учиться . Вправе ли он тогда преподавать?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500034" y="866338"/>
            <a:ext cx="828680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</a:t>
            </a: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Самообразование как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постоянная  деятельность  учителя  включает: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-114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посещение  библиотек,  изучение  научно-методической  и  учебной  литературы;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-114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 в  педсоветах,  научно-методических  объединениях;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-114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посещение  уроков  своих  коллег, обмен  мнениями  по  вопросам  организации  занятий, содержания  обучения,  методов  преподавания;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-114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теоретическую  разработку  и  практическую  апробацию  разных  форм  уроков,  внеклассных  мероприятий  и  учебных  материалов.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0" y="928276"/>
            <a:ext cx="91440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   </a:t>
            </a: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Самообразование как</a:t>
            </a:r>
          </a:p>
          <a:p>
            <a:pPr lvl="0" algn="ctr">
              <a:tabLst>
                <a:tab pos="-114300" algn="l"/>
              </a:tabLst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постоянная  деятельность  учителя  включает:</a:t>
            </a:r>
          </a:p>
          <a:p>
            <a:pPr lvl="0" algn="ctr">
              <a:tabLst>
                <a:tab pos="-114300" algn="l"/>
              </a:tabLst>
            </a:pPr>
            <a:r>
              <a:rPr lang="ru-RU" sz="2400" dirty="0" smtClean="0">
                <a:latin typeface="Times New Roman"/>
                <a:ea typeface="Times New Roman"/>
              </a:rPr>
              <a:t>Самообразование </a:t>
            </a:r>
            <a:r>
              <a:rPr lang="ru-RU" sz="2400" dirty="0">
                <a:latin typeface="Times New Roman"/>
                <a:ea typeface="Times New Roman"/>
              </a:rPr>
              <a:t>учителя есть необходимое условие профессиональной деятельности педагога. Общество всегда предъявляло, и будет предъявлять к учителю самые высокие требования. Для того, чтобы учить других нужно знать больше , чем все остальные. Учитель должен знать не только свой предмет, и владеть методикой его преподавания, но и иметь знания в близлежащих научных областях, различных сферах общественной жизни, ориентироваться в современной политике, экономике . Учитель должен учиться всему постоянно, потому что в лицах его учеников перед ним каждый год сменяются временные этапы, углубляются и даже меняются представления об окружающем мире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48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sz="2400" b="1" i="1" u="sng" dirty="0" smtClean="0">
                <a:solidFill>
                  <a:srgbClr val="FFC000"/>
                </a:solidFill>
              </a:rPr>
              <a:t>Результат самообразования:</a:t>
            </a:r>
            <a:br>
              <a:rPr lang="ru-RU" sz="2400" b="1" i="1" u="sng" dirty="0" smtClean="0">
                <a:solidFill>
                  <a:srgbClr val="FFC000"/>
                </a:solidFill>
              </a:rPr>
            </a:br>
            <a:r>
              <a:rPr lang="ru-RU" sz="2400" b="1" i="1" u="sng" dirty="0" smtClean="0">
                <a:solidFill>
                  <a:srgbClr val="FFC000"/>
                </a:solidFill>
              </a:rPr>
              <a:t/>
            </a:r>
            <a:br>
              <a:rPr lang="ru-RU" sz="2400" b="1" i="1" u="sng" dirty="0" smtClean="0">
                <a:solidFill>
                  <a:srgbClr val="FFC000"/>
                </a:solidFill>
              </a:rPr>
            </a:br>
            <a:r>
              <a:rPr lang="ru-RU" sz="2400" b="1" i="1" u="sng" dirty="0" smtClean="0">
                <a:solidFill>
                  <a:srgbClr val="FFC000"/>
                </a:solidFill>
              </a:rPr>
              <a:t/>
            </a:r>
            <a:br>
              <a:rPr lang="ru-RU" sz="2400" b="1" i="1" u="sng" dirty="0" smtClean="0">
                <a:solidFill>
                  <a:srgbClr val="FFC000"/>
                </a:solidFill>
              </a:rPr>
            </a:br>
            <a:r>
              <a:rPr lang="ru-RU" sz="2400" b="1" i="1" u="sng" dirty="0" smtClean="0">
                <a:solidFill>
                  <a:srgbClr val="FFC000"/>
                </a:solidFill>
              </a:rPr>
              <a:t/>
            </a:r>
            <a:br>
              <a:rPr lang="ru-RU" sz="2400" b="1" i="1" u="sng" dirty="0" smtClean="0">
                <a:solidFill>
                  <a:srgbClr val="FFC000"/>
                </a:solidFill>
              </a:rPr>
            </a:br>
            <a:r>
              <a:rPr lang="ru-RU" sz="2000" dirty="0" smtClean="0"/>
              <a:t> Результатом мой работы является успешная сдача ОГЭ и ЕГЭ  учащимися на протяжении восьми лет  (без двоек), результат по итоговой аттестации выше районного и краевого уровня на протяжении двух лет,  разработаны и накоплены  дидактические материалы, тесты; проведены открытые уроки по собственным, новаторским технологиям; участие  в семинарах , всё это приводит к обобщению опыта по исследуемой проблеме</a:t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9639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8928992" cy="5616624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u="sng" dirty="0">
                <a:solidFill>
                  <a:srgbClr val="FFC000"/>
                </a:solidFill>
                <a:latin typeface="Times New Roman"/>
                <a:ea typeface="Times New Roman"/>
                <a:cs typeface="Times New Roman"/>
              </a:rPr>
              <a:t>Заключение:</a:t>
            </a:r>
            <a:r>
              <a:rPr lang="ru-RU" sz="2800" b="1" i="1" u="sng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Чем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больше информации, методов и инструментов в своей работе использует учитель, тем больше эффект от его работы. Но какой бы современный компьютер и самый быстрый Интернет учителю не обеспечить, самое главное – это желание учителя работать над собой и способность учителя творить, учиться, экспериментировать и делиться своими знаниями и опытом, приобретенными в процессе самообразования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 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898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1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2848</TotalTime>
  <Words>351</Words>
  <Application>Microsoft Office PowerPoint</Application>
  <PresentationFormat>Экран (4:3)</PresentationFormat>
  <Paragraphs>32</Paragraphs>
  <Slides>10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Georgia</vt:lpstr>
      <vt:lpstr>Times New Roman</vt:lpstr>
      <vt:lpstr>Trebuchet MS</vt:lpstr>
      <vt:lpstr>Wingdings</vt:lpstr>
      <vt:lpstr>Wingdings 2</vt:lpstr>
      <vt:lpstr>Городская</vt:lpstr>
      <vt:lpstr>Совершенствование педагогического мастерства учителей гимназии через самообразовательную деятельность</vt:lpstr>
      <vt:lpstr>«Учитель живет до тех пор, пока учится, как только он перестаёт учиться, в нём умирает учитель"</vt:lpstr>
      <vt:lpstr>Презентация PowerPoint</vt:lpstr>
      <vt:lpstr>Самообразование – это целенаправленная работа педагога по расширению и углублению своих теоретических знаний, совершенствованию имеющихся и приобретению новых профессиональных навыков и умений в свете современных требований педагогической и психологической наук.   </vt:lpstr>
      <vt:lpstr>Презентация PowerPoint</vt:lpstr>
      <vt:lpstr>Презентация PowerPoint</vt:lpstr>
      <vt:lpstr>Презентация PowerPoint</vt:lpstr>
      <vt:lpstr>Результат самообразования:     Результатом мой работы является успешная сдача ОГЭ и ЕГЭ  учащимися на протяжении восьми лет  (без двоек), результат по итоговой аттестации выше районного и краевого уровня на протяжении двух лет,  разработаны и накоплены  дидактические материалы, тесты; проведены открытые уроки по собственным, новаторским технологиям; участие  в семинарах , всё это приводит к обобщению опыта по исследуемой проблеме </vt:lpstr>
      <vt:lpstr>Заключение:  Чем больше информации, методов и инструментов в своей работе использует учитель, тем больше эффект от его работы. Но какой бы современный компьютер и самый быстрый Интернет учителю не обеспечить, самое главное – это желание учителя работать над собой и способность учителя творить, учиться, экспериментировать и делиться своими знаниями и опытом, приобретенными в процессе самообразования.  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Самообразование-основа успешной работы учителя  </dc:title>
  <cp:lastModifiedBy>Мазаева</cp:lastModifiedBy>
  <cp:revision>85</cp:revision>
  <dcterms:modified xsi:type="dcterms:W3CDTF">2020-05-26T12:01:06Z</dcterms:modified>
</cp:coreProperties>
</file>